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0" r:id="rId2"/>
    <p:sldId id="257" r:id="rId3"/>
    <p:sldId id="311" r:id="rId4"/>
    <p:sldId id="313" r:id="rId5"/>
    <p:sldId id="31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8" r:id="rId15"/>
    <p:sldId id="271" r:id="rId16"/>
    <p:sldId id="314" r:id="rId17"/>
    <p:sldId id="317" r:id="rId18"/>
    <p:sldId id="318" r:id="rId19"/>
    <p:sldId id="301" r:id="rId20"/>
    <p:sldId id="320" r:id="rId21"/>
    <p:sldId id="302" r:id="rId22"/>
    <p:sldId id="316" r:id="rId23"/>
    <p:sldId id="315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93"/>
  </p:normalViewPr>
  <p:slideViewPr>
    <p:cSldViewPr snapToGrid="0" snapToObjects="1">
      <p:cViewPr varScale="1">
        <p:scale>
          <a:sx n="109" d="100"/>
          <a:sy n="109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4B22-73C0-8D45-936F-03AD324444A8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CDEBA-468C-A84E-8992-226728E24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BC31-9A7E-C142-9F71-971A89C0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D714D-3E76-C24C-824C-91CC65B67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61595-778C-F548-91C2-AE165297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3749-878A-0E4C-80CE-A2DDE820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3178-12C6-294C-9472-5F9FFE29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3F92-4A78-E744-BEFB-484890DD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7BA55-65A4-0643-B718-8C782B27E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A2ED-375D-444A-8141-8E686317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96CA6-0C2C-584E-8C5D-8FFF718E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42EB-F207-434F-8BDD-DD225711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81B83-D7C6-6E4A-89AA-DC246713C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7AE73-F41B-6949-AEC2-78A73D10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79D7B-E204-074C-A09D-CB60A7D8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A6033-68EC-674C-9E1B-8D635FAD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3B82E-3B22-5540-B734-B99D60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56E1-A337-774B-BAD7-6C4369DF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C3B-B99E-1C44-889D-EB0DA367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688E9-EA13-9C41-A22E-D592EB72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B1381-A310-D24D-B790-6B2ECBB8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67B94-BC3F-374D-9C82-DEE87FEE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A581-A737-1741-904E-C5CD592E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206DB-91F8-8340-9AA4-B5F68A90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1C10-CB53-864F-902E-DCDFCB93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93770-7BF4-A046-B667-AE0AD2C1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359AF-81C7-0D49-BF03-3F552C7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DD43-A65E-E649-8A03-F115308F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AD0-252B-4D40-8C36-413E165FF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D2B44-B428-A14A-9485-A209009C6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81EFE-18C9-C743-86E2-283FD640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C300F-F326-F447-9975-54C01A24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E7173-9A18-A04B-95F0-185B216B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E999-AB0B-C64B-8017-136AB83D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4923-3949-DB4A-808A-C5446DB40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EBBFD-24A7-114E-B064-8828A2B5E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0FD24-C8F7-814D-906B-7AF3AE38D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2ACA-7233-8E44-AD62-0D6C24AD4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88BDC-4DD2-2A4C-A58A-8B3E91E9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690CE-4B2D-1B43-B0A8-3214DC50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88CD1-5E41-264D-BAFF-F250D229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9B7C-D355-8449-BA90-0ACF9DFB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481B4-F5E3-7244-A159-7BD19696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15DCF-685C-2842-9D84-6C4E9AC8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4350-6B2E-9C4D-8051-179E7C3F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53B6C-9ED3-074D-9A13-BD410AC2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C3CB0-97D3-964E-9BCC-B66F77B6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819B-771B-4A43-9989-B5E20FE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58C6-CE7E-2B48-B9D3-01D842DD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3775-B4AB-8F47-BEF6-7C488F6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74109-3267-5343-BE48-80F22074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E06EE-6E1A-6C42-8E42-B7062E61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CFA38-EBA1-284E-8064-A4DBC7BF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13143-E884-EA4A-A172-29B98937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C4D5-6128-1446-8264-B25ABDB0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6C9D7-7AEB-014A-9F83-A4ADB2978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979EC-6B90-C845-B669-B531D393A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3C898-23C6-AF43-8025-B7AADD69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A42FE-34A0-E846-A20E-1CE74445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8BBA8-7480-9443-BC03-E5ADF6C5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ADB18-25A1-E046-90C4-C190B826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D38F-E776-9F4C-9551-FC419D27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02A49-0AAE-4C4F-AC86-B537805FE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EEAC-516A-6A46-99BE-258303DB653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606A2-753E-5A4D-8B13-B6FC8271E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1C74-B963-AF4E-A7A2-B5EFEEF69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161E-E1A1-EF4D-8B9D-35DFA988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tif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68874-54B4-334B-8676-26536CA8B44B}"/>
              </a:ext>
            </a:extLst>
          </p:cNvPr>
          <p:cNvSpPr txBox="1"/>
          <p:nvPr/>
        </p:nvSpPr>
        <p:spPr>
          <a:xfrm>
            <a:off x="3015048" y="1754660"/>
            <a:ext cx="5955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902030302020204" pitchFamily="66" charset="0"/>
              </a:rPr>
              <a:t>Year 6 Transition Project</a:t>
            </a:r>
          </a:p>
        </p:txBody>
      </p:sp>
    </p:spTree>
    <p:extLst>
      <p:ext uri="{BB962C8B-B14F-4D97-AF65-F5344CB8AC3E}">
        <p14:creationId xmlns:p14="http://schemas.microsoft.com/office/powerpoint/2010/main" val="24672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91E563E-4F80-2A47-97D3-5060BC8A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atin typeface="Comic Sans MS" panose="030F0902030302020204" pitchFamily="66" charset="0"/>
              </a:rPr>
              <a:t>5. What food is France famous for?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F27B3D0-86B9-BF4A-B3E8-E96225DD0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Sushi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Pasta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Cheese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Pizza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08AD17D0-E439-334F-B25E-0886BB76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8892" y="2732238"/>
            <a:ext cx="4802404" cy="30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C54018-FCE0-1E4D-9D4C-E5598DD5264D}"/>
              </a:ext>
            </a:extLst>
          </p:cNvPr>
          <p:cNvSpPr txBox="1"/>
          <p:nvPr/>
        </p:nvSpPr>
        <p:spPr>
          <a:xfrm>
            <a:off x="1119322" y="4307928"/>
            <a:ext cx="2965621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E326E-D31E-7943-95D8-C9C67852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217CC6-EAEA-8642-8562-9329428023CF}"/>
              </a:ext>
            </a:extLst>
          </p:cNvPr>
          <p:cNvSpPr/>
          <p:nvPr/>
        </p:nvSpPr>
        <p:spPr>
          <a:xfrm>
            <a:off x="4862339" y="1638258"/>
            <a:ext cx="2467343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Cinq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96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7A2605E-B650-6042-8ED9-3B241EE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atin typeface="Comic Sans MS" panose="030F0902030302020204" pitchFamily="66" charset="0"/>
              </a:rPr>
              <a:t>6. What drink is France famous for?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3DCC63C-8886-4948-ACAC-498F944E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Ouzo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Beer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Lemonade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Wine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0A32458E-8CA8-6942-AAAF-E154B757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18408" y="2492376"/>
            <a:ext cx="3563372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28A701-085D-EE4A-9300-CD7B3D1FEC8C}"/>
              </a:ext>
            </a:extLst>
          </p:cNvPr>
          <p:cNvSpPr txBox="1"/>
          <p:nvPr/>
        </p:nvSpPr>
        <p:spPr>
          <a:xfrm>
            <a:off x="1047280" y="5153705"/>
            <a:ext cx="2965621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09A9B-77F2-D74F-AFBF-A03D0C751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C7D0E7-DA8C-3B4A-AAB4-8DC7F5B1E45B}"/>
              </a:ext>
            </a:extLst>
          </p:cNvPr>
          <p:cNvSpPr/>
          <p:nvPr/>
        </p:nvSpPr>
        <p:spPr>
          <a:xfrm>
            <a:off x="5048288" y="1638258"/>
            <a:ext cx="2095445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Six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516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9762-D00B-8645-B373-A4205DBB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26" y="699538"/>
            <a:ext cx="1114472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dirty="0">
                <a:latin typeface="Comic Sans MS" panose="030F0902030302020204" pitchFamily="66" charset="0"/>
              </a:rPr>
              <a:t>7. Which of these is a famous Paris landmark?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8EE5C85-041F-1842-B5B5-0F82C4F7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5054273" cy="3841036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Sears Tower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Eiffel Tower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Empire State Building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 err="1">
                <a:latin typeface="Comic Sans MS" panose="030F0902030302020204" pitchFamily="66" charset="0"/>
              </a:rPr>
              <a:t>Fernsehturm</a:t>
            </a:r>
            <a:endParaRPr lang="en-GB" altLang="en-US" sz="3600" dirty="0">
              <a:latin typeface="Comic Sans MS" panose="030F0902030302020204" pitchFamily="66" charset="0"/>
            </a:endParaRPr>
          </a:p>
        </p:txBody>
      </p:sp>
      <p:pic>
        <p:nvPicPr>
          <p:cNvPr id="9220" name="Picture 2" descr="C:\Users\Kate\Pictures\Microsoft Clip Organizer\j0198669.wmf">
            <a:extLst>
              <a:ext uri="{FF2B5EF4-FFF2-40B4-BE49-F238E27FC236}">
                <a16:creationId xmlns:a16="http://schemas.microsoft.com/office/drawing/2014/main" id="{FF23BCAA-1DD3-374D-84FB-8F7E0EFF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8601" y="2492376"/>
            <a:ext cx="2442986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6CF7CE-00FE-274F-808B-AAA9FE7E45C5}"/>
              </a:ext>
            </a:extLst>
          </p:cNvPr>
          <p:cNvSpPr txBox="1"/>
          <p:nvPr/>
        </p:nvSpPr>
        <p:spPr>
          <a:xfrm>
            <a:off x="1363970" y="3429000"/>
            <a:ext cx="3338660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86FF3-ABE5-7B4A-98E6-B83DCAC63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83EBE4-E2C4-5447-8CDC-D7DAF4AE11ED}"/>
              </a:ext>
            </a:extLst>
          </p:cNvPr>
          <p:cNvSpPr/>
          <p:nvPr/>
        </p:nvSpPr>
        <p:spPr>
          <a:xfrm>
            <a:off x="4697230" y="1638258"/>
            <a:ext cx="2797561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Sept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70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D9F5-A4B7-BF45-A05B-F40266E2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dirty="0">
                <a:latin typeface="Comic Sans MS" panose="030F0902030302020204" pitchFamily="66" charset="0"/>
              </a:rPr>
              <a:t>8. Which Disney film was set in France?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321F453-5404-5B4A-91EF-16298356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81" y="2516085"/>
            <a:ext cx="5170459" cy="356315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Cinderella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The Little Mermaid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Ratatouille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Snow White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9BF1C085-4AD5-DB47-8713-9D81AD54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5363" y="2492376"/>
            <a:ext cx="3809461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DBEB5-AC82-0645-A0D9-BE27A3DEBB50}"/>
              </a:ext>
            </a:extLst>
          </p:cNvPr>
          <p:cNvSpPr txBox="1"/>
          <p:nvPr/>
        </p:nvSpPr>
        <p:spPr>
          <a:xfrm>
            <a:off x="867582" y="4274062"/>
            <a:ext cx="3338660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A1670-F856-174A-836C-293D64745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E7BC4E-62A1-994C-8B83-7B6C182895C5}"/>
              </a:ext>
            </a:extLst>
          </p:cNvPr>
          <p:cNvSpPr/>
          <p:nvPr/>
        </p:nvSpPr>
        <p:spPr>
          <a:xfrm>
            <a:off x="4803830" y="1638258"/>
            <a:ext cx="2584362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Huit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351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C5A1-6A26-D141-B0D9-F00690DD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dirty="0">
                <a:latin typeface="Comic Sans MS" panose="030F0902030302020204" pitchFamily="66" charset="0"/>
              </a:rPr>
              <a:t>9. What colours are on the French flag?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0CF0278-C8DA-2A4A-8FD0-4B159720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80" y="2516085"/>
            <a:ext cx="6151553" cy="3563159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Green, black and yellow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Red and green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Red, white and blue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Blue and yellow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ADF5E008-9C39-9C47-A158-C8769B4E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1751" y="2515872"/>
            <a:ext cx="3051611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ED7C8-F987-A94F-8186-20089307EC2F}"/>
              </a:ext>
            </a:extLst>
          </p:cNvPr>
          <p:cNvSpPr txBox="1"/>
          <p:nvPr/>
        </p:nvSpPr>
        <p:spPr>
          <a:xfrm>
            <a:off x="945958" y="4513218"/>
            <a:ext cx="5298087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E8B8A-4C87-0A46-B976-F5C4852FD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460457-0593-D742-B09D-DF612197A868}"/>
              </a:ext>
            </a:extLst>
          </p:cNvPr>
          <p:cNvSpPr/>
          <p:nvPr/>
        </p:nvSpPr>
        <p:spPr>
          <a:xfrm>
            <a:off x="4633110" y="1638258"/>
            <a:ext cx="2925802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Neuf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367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8F89-9A63-1D49-9154-2DB2E6D7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dirty="0">
                <a:latin typeface="Comic Sans MS" panose="030F0902030302020204" pitchFamily="66" charset="0"/>
              </a:rPr>
              <a:t>10. Which of these words we use in English comes from French?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4A09F19-7236-554D-953D-74C6C6C2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Fiasco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Paella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Kindergarten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Rendezvous 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B97390B6-9F9E-BA4A-9289-40ADE022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6390" y="2492376"/>
            <a:ext cx="3247407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FC8E1-2667-A448-910E-9DBCC6671998}"/>
              </a:ext>
            </a:extLst>
          </p:cNvPr>
          <p:cNvSpPr txBox="1"/>
          <p:nvPr/>
        </p:nvSpPr>
        <p:spPr>
          <a:xfrm>
            <a:off x="1324782" y="5153705"/>
            <a:ext cx="3338660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83A0A-0E9E-C947-84C3-5420721C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A1D8CE-8B27-8242-A444-E1BEED2346E8}"/>
              </a:ext>
            </a:extLst>
          </p:cNvPr>
          <p:cNvSpPr/>
          <p:nvPr/>
        </p:nvSpPr>
        <p:spPr>
          <a:xfrm>
            <a:off x="5033861" y="1638258"/>
            <a:ext cx="2124299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Dix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04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A0B46-33D2-F34F-8CB3-C1B90327BC54}"/>
              </a:ext>
            </a:extLst>
          </p:cNvPr>
          <p:cNvSpPr txBox="1"/>
          <p:nvPr/>
        </p:nvSpPr>
        <p:spPr>
          <a:xfrm>
            <a:off x="1338470" y="5367017"/>
            <a:ext cx="990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902030302020204" pitchFamily="66" charset="0"/>
              </a:rPr>
              <a:t>You’ve also learned the </a:t>
            </a:r>
            <a:r>
              <a:rPr lang="en-US" sz="3600" dirty="0" err="1">
                <a:latin typeface="Comic Sans MS" panose="030F0902030302020204" pitchFamily="66" charset="0"/>
              </a:rPr>
              <a:t>colours</a:t>
            </a:r>
            <a:r>
              <a:rPr lang="en-US" sz="3600" dirty="0">
                <a:latin typeface="Comic Sans MS" panose="030F0902030302020204" pitchFamily="66" charset="0"/>
              </a:rPr>
              <a:t> of the French flag (le </a:t>
            </a:r>
            <a:r>
              <a:rPr lang="en-US" sz="3600" dirty="0" err="1">
                <a:latin typeface="Comic Sans MS" panose="030F0902030302020204" pitchFamily="66" charset="0"/>
              </a:rPr>
              <a:t>tricolore</a:t>
            </a:r>
            <a:r>
              <a:rPr lang="en-US" sz="3600" dirty="0">
                <a:latin typeface="Comic Sans MS" panose="030F0902030302020204" pitchFamily="66" charset="0"/>
              </a:rPr>
              <a:t>) – blue, white and red!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617D08-B377-9349-9286-78694A6F3FE7}"/>
              </a:ext>
            </a:extLst>
          </p:cNvPr>
          <p:cNvSpPr/>
          <p:nvPr/>
        </p:nvSpPr>
        <p:spPr>
          <a:xfrm>
            <a:off x="2023853" y="306569"/>
            <a:ext cx="8973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902030302020204" pitchFamily="66" charset="0"/>
              </a:rPr>
              <a:t>Well done! You’ve learned loads of interesting facts and also the numbers from 1-10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3AF45-0C18-D940-B027-D1F882771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784" y="1857958"/>
            <a:ext cx="5047488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9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B1083-D5EA-1F4B-B2E1-F83146EF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332B4-5917-DF44-A939-5E3B00AD7220}"/>
              </a:ext>
            </a:extLst>
          </p:cNvPr>
          <p:cNvSpPr txBox="1"/>
          <p:nvPr/>
        </p:nvSpPr>
        <p:spPr>
          <a:xfrm>
            <a:off x="4290371" y="662481"/>
            <a:ext cx="3611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902030302020204" pitchFamily="66" charset="0"/>
              </a:rPr>
              <a:t>But do you know how to say blue, white and red in French?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81B28-8A56-4D4D-B70C-DB97EEE716F6}"/>
              </a:ext>
            </a:extLst>
          </p:cNvPr>
          <p:cNvSpPr txBox="1"/>
          <p:nvPr/>
        </p:nvSpPr>
        <p:spPr>
          <a:xfrm>
            <a:off x="536713" y="3619756"/>
            <a:ext cx="2882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Bleu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EBB1D-F784-8B46-9F25-CC50EB259803}"/>
              </a:ext>
            </a:extLst>
          </p:cNvPr>
          <p:cNvSpPr txBox="1"/>
          <p:nvPr/>
        </p:nvSpPr>
        <p:spPr>
          <a:xfrm>
            <a:off x="4618402" y="3619755"/>
            <a:ext cx="2882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Blanc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8A612-A91A-DE49-90C6-D80243CEF2C6}"/>
              </a:ext>
            </a:extLst>
          </p:cNvPr>
          <p:cNvSpPr txBox="1"/>
          <p:nvPr/>
        </p:nvSpPr>
        <p:spPr>
          <a:xfrm>
            <a:off x="8700092" y="3619755"/>
            <a:ext cx="2882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Rouge</a:t>
            </a:r>
          </a:p>
        </p:txBody>
      </p:sp>
    </p:spTree>
    <p:extLst>
      <p:ext uri="{BB962C8B-B14F-4D97-AF65-F5344CB8AC3E}">
        <p14:creationId xmlns:p14="http://schemas.microsoft.com/office/powerpoint/2010/main" val="29645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B5F30F-D719-FE40-AD3D-42F513752727}"/>
              </a:ext>
            </a:extLst>
          </p:cNvPr>
          <p:cNvSpPr txBox="1"/>
          <p:nvPr/>
        </p:nvSpPr>
        <p:spPr>
          <a:xfrm>
            <a:off x="3341878" y="2265484"/>
            <a:ext cx="122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Vert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B1FD7-6C29-8C41-8DF4-ACA09AE2084E}"/>
              </a:ext>
            </a:extLst>
          </p:cNvPr>
          <p:cNvSpPr txBox="1"/>
          <p:nvPr/>
        </p:nvSpPr>
        <p:spPr>
          <a:xfrm>
            <a:off x="3372488" y="3275268"/>
            <a:ext cx="175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panose="030F0902030302020204" pitchFamily="66" charset="0"/>
              </a:rPr>
              <a:t>Jaune</a:t>
            </a:r>
            <a:endParaRPr lang="en-US" sz="3600" dirty="0"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FF8B8-C469-5F44-A31E-B33D57AC5564}"/>
              </a:ext>
            </a:extLst>
          </p:cNvPr>
          <p:cNvSpPr txBox="1"/>
          <p:nvPr/>
        </p:nvSpPr>
        <p:spPr>
          <a:xfrm>
            <a:off x="3380424" y="4299340"/>
            <a:ext cx="19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Orange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93868-9CFD-3A4A-9FD0-805C16C6F263}"/>
              </a:ext>
            </a:extLst>
          </p:cNvPr>
          <p:cNvSpPr txBox="1"/>
          <p:nvPr/>
        </p:nvSpPr>
        <p:spPr>
          <a:xfrm>
            <a:off x="3504007" y="5377521"/>
            <a:ext cx="122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Noir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00BF88-ECD6-E145-BC66-4B11E9D02AF2}"/>
              </a:ext>
            </a:extLst>
          </p:cNvPr>
          <p:cNvSpPr/>
          <p:nvPr/>
        </p:nvSpPr>
        <p:spPr>
          <a:xfrm>
            <a:off x="5504196" y="2199583"/>
            <a:ext cx="807704" cy="7365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A88F9-C5E0-6647-8534-C785CB157ED9}"/>
              </a:ext>
            </a:extLst>
          </p:cNvPr>
          <p:cNvSpPr txBox="1"/>
          <p:nvPr/>
        </p:nvSpPr>
        <p:spPr>
          <a:xfrm>
            <a:off x="3341878" y="561865"/>
            <a:ext cx="493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902030302020204" pitchFamily="66" charset="0"/>
              </a:rPr>
              <a:t>And which </a:t>
            </a:r>
            <a:r>
              <a:rPr lang="en-US" sz="3600" dirty="0" err="1">
                <a:solidFill>
                  <a:srgbClr val="FF0000"/>
                </a:solidFill>
                <a:latin typeface="Comic Sans MS" panose="030F0902030302020204" pitchFamily="66" charset="0"/>
              </a:rPr>
              <a:t>colours</a:t>
            </a:r>
            <a:r>
              <a:rPr lang="en-US" sz="3600" dirty="0">
                <a:solidFill>
                  <a:srgbClr val="FF0000"/>
                </a:solidFill>
                <a:latin typeface="Comic Sans MS" panose="030F0902030302020204" pitchFamily="66" charset="0"/>
              </a:rPr>
              <a:t> do you think these are?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202D29-5537-6A49-88D4-0BDD65F368C9}"/>
              </a:ext>
            </a:extLst>
          </p:cNvPr>
          <p:cNvSpPr/>
          <p:nvPr/>
        </p:nvSpPr>
        <p:spPr>
          <a:xfrm>
            <a:off x="5504196" y="3244541"/>
            <a:ext cx="807704" cy="7365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mic Sans MS" panose="030F0902030302020204" pitchFamily="6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1D32C5-D745-9C43-A46D-04E693CE6E37}"/>
              </a:ext>
            </a:extLst>
          </p:cNvPr>
          <p:cNvSpPr/>
          <p:nvPr/>
        </p:nvSpPr>
        <p:spPr>
          <a:xfrm>
            <a:off x="5504196" y="4289499"/>
            <a:ext cx="807704" cy="736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mic Sans MS" panose="030F09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E0FCAC-E97F-6D45-8F1F-0CD05F3CB4B8}"/>
              </a:ext>
            </a:extLst>
          </p:cNvPr>
          <p:cNvSpPr/>
          <p:nvPr/>
        </p:nvSpPr>
        <p:spPr>
          <a:xfrm>
            <a:off x="5504196" y="5323813"/>
            <a:ext cx="807704" cy="7365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11E20-EC88-FD4D-BC3D-8E5D6A9E5CFD}"/>
              </a:ext>
            </a:extLst>
          </p:cNvPr>
          <p:cNvSpPr txBox="1"/>
          <p:nvPr/>
        </p:nvSpPr>
        <p:spPr>
          <a:xfrm>
            <a:off x="804430" y="545262"/>
            <a:ext cx="66041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902030302020204" pitchFamily="66" charset="0"/>
              </a:rPr>
              <a:t>Now try and guess what these French words might mean…</a:t>
            </a:r>
          </a:p>
          <a:p>
            <a:endParaRPr lang="en-US" sz="3600" dirty="0">
              <a:latin typeface="Comic Sans MS" panose="030F0902030302020204" pitchFamily="66" charset="0"/>
            </a:endParaRPr>
          </a:p>
          <a:p>
            <a:r>
              <a:rPr lang="en-US" sz="3600" dirty="0">
                <a:latin typeface="Comic Sans MS" panose="030F0902030302020204" pitchFamily="66" charset="0"/>
              </a:rPr>
              <a:t>Montagne</a:t>
            </a:r>
          </a:p>
          <a:p>
            <a:endParaRPr lang="en-US" sz="3600" dirty="0">
              <a:latin typeface="Comic Sans MS" panose="030F0902030302020204" pitchFamily="66" charset="0"/>
            </a:endParaRPr>
          </a:p>
          <a:p>
            <a:r>
              <a:rPr lang="en-US" sz="3600" dirty="0" err="1">
                <a:latin typeface="Comic Sans MS" panose="030F0902030302020204" pitchFamily="66" charset="0"/>
              </a:rPr>
              <a:t>Rivière</a:t>
            </a:r>
            <a:endParaRPr lang="en-US" sz="3600" dirty="0">
              <a:latin typeface="Comic Sans MS" panose="030F0902030302020204" pitchFamily="66" charset="0"/>
            </a:endParaRPr>
          </a:p>
          <a:p>
            <a:endParaRPr lang="en-US" sz="3600" dirty="0">
              <a:latin typeface="Comic Sans MS" panose="030F0902030302020204" pitchFamily="66" charset="0"/>
            </a:endParaRPr>
          </a:p>
          <a:p>
            <a:r>
              <a:rPr lang="en-US" sz="3600" dirty="0">
                <a:latin typeface="Comic Sans MS" panose="030F0902030302020204" pitchFamily="66" charset="0"/>
              </a:rPr>
              <a:t>Mer</a:t>
            </a:r>
          </a:p>
          <a:p>
            <a:endParaRPr lang="en-US" sz="3600" dirty="0">
              <a:latin typeface="Comic Sans MS" panose="030F0902030302020204" pitchFamily="66" charset="0"/>
            </a:endParaRPr>
          </a:p>
          <a:p>
            <a:r>
              <a:rPr lang="en-US" sz="3600" dirty="0">
                <a:latin typeface="Comic Sans MS" panose="030F0902030302020204" pitchFamily="66" charset="0"/>
              </a:rPr>
              <a:t>Ville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79F47-1331-7F40-BE67-69D813D3266D}"/>
              </a:ext>
            </a:extLst>
          </p:cNvPr>
          <p:cNvSpPr txBox="1"/>
          <p:nvPr/>
        </p:nvSpPr>
        <p:spPr>
          <a:xfrm>
            <a:off x="4106508" y="2168987"/>
            <a:ext cx="26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omic Sans MS" panose="030F0902030302020204" pitchFamily="66" charset="0"/>
              </a:rPr>
              <a:t>Mountain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7522AD-940B-7641-9A16-70B80EFEA02C}"/>
              </a:ext>
            </a:extLst>
          </p:cNvPr>
          <p:cNvSpPr txBox="1"/>
          <p:nvPr/>
        </p:nvSpPr>
        <p:spPr>
          <a:xfrm>
            <a:off x="4106508" y="3174544"/>
            <a:ext cx="26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C8C21B-013A-0F44-AF38-044338FF5B46}"/>
              </a:ext>
            </a:extLst>
          </p:cNvPr>
          <p:cNvSpPr txBox="1"/>
          <p:nvPr/>
        </p:nvSpPr>
        <p:spPr>
          <a:xfrm>
            <a:off x="4106508" y="4292029"/>
            <a:ext cx="26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omic Sans MS" panose="030F0902030302020204" pitchFamily="66" charset="0"/>
              </a:rPr>
              <a:t>Sea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D09C45-C52F-6C41-B735-31ADBD151003}"/>
              </a:ext>
            </a:extLst>
          </p:cNvPr>
          <p:cNvSpPr txBox="1"/>
          <p:nvPr/>
        </p:nvSpPr>
        <p:spPr>
          <a:xfrm>
            <a:off x="4106508" y="5409515"/>
            <a:ext cx="26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902030302020204" pitchFamily="66" charset="0"/>
              </a:rPr>
              <a:t>Town/city</a:t>
            </a:r>
          </a:p>
        </p:txBody>
      </p:sp>
      <p:sp>
        <p:nvSpPr>
          <p:cNvPr id="31" name="CustomShape 34">
            <a:extLst>
              <a:ext uri="{FF2B5EF4-FFF2-40B4-BE49-F238E27FC236}">
                <a16:creationId xmlns:a16="http://schemas.microsoft.com/office/drawing/2014/main" id="{AE5934B2-2195-0E4F-B73D-161E6EA7DD94}"/>
              </a:ext>
            </a:extLst>
          </p:cNvPr>
          <p:cNvSpPr/>
          <p:nvPr/>
        </p:nvSpPr>
        <p:spPr>
          <a:xfrm>
            <a:off x="6831170" y="2168988"/>
            <a:ext cx="573527" cy="472814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42">
            <a:extLst>
              <a:ext uri="{FF2B5EF4-FFF2-40B4-BE49-F238E27FC236}">
                <a16:creationId xmlns:a16="http://schemas.microsoft.com/office/drawing/2014/main" id="{36AD3229-5B08-AC46-82B6-15B4FC08DFDB}"/>
              </a:ext>
            </a:extLst>
          </p:cNvPr>
          <p:cNvSpPr/>
          <p:nvPr/>
        </p:nvSpPr>
        <p:spPr>
          <a:xfrm>
            <a:off x="6721722" y="4500983"/>
            <a:ext cx="1068965" cy="3157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46">
            <a:extLst>
              <a:ext uri="{FF2B5EF4-FFF2-40B4-BE49-F238E27FC236}">
                <a16:creationId xmlns:a16="http://schemas.microsoft.com/office/drawing/2014/main" id="{5469B5A2-F130-CD4C-B321-4BF8E6771443}"/>
              </a:ext>
            </a:extLst>
          </p:cNvPr>
          <p:cNvSpPr/>
          <p:nvPr/>
        </p:nvSpPr>
        <p:spPr>
          <a:xfrm>
            <a:off x="6758548" y="3463115"/>
            <a:ext cx="794395" cy="86148"/>
          </a:xfrm>
          <a:custGeom>
            <a:avLst/>
            <a:gdLst/>
            <a:ahLst/>
            <a:cxnLst/>
            <a:rect l="l" t="t" r="r" b="b"/>
            <a:pathLst>
              <a:path w="810" h="92">
                <a:moveTo>
                  <a:pt x="0" y="68"/>
                </a:moveTo>
                <a:cubicBezTo>
                  <a:pt x="71" y="92"/>
                  <a:pt x="90" y="78"/>
                  <a:pt x="150" y="38"/>
                </a:cubicBezTo>
                <a:cubicBezTo>
                  <a:pt x="258" y="56"/>
                  <a:pt x="266" y="71"/>
                  <a:pt x="375" y="53"/>
                </a:cubicBezTo>
                <a:cubicBezTo>
                  <a:pt x="454" y="0"/>
                  <a:pt x="484" y="32"/>
                  <a:pt x="570" y="53"/>
                </a:cubicBezTo>
                <a:cubicBezTo>
                  <a:pt x="625" y="48"/>
                  <a:pt x="681" y="50"/>
                  <a:pt x="735" y="38"/>
                </a:cubicBezTo>
                <a:cubicBezTo>
                  <a:pt x="753" y="34"/>
                  <a:pt x="762" y="8"/>
                  <a:pt x="780" y="8"/>
                </a:cubicBezTo>
                <a:cubicBezTo>
                  <a:pt x="794" y="8"/>
                  <a:pt x="800" y="28"/>
                  <a:pt x="810" y="38"/>
                </a:cubicBezTo>
              </a:path>
            </a:pathLst>
          </a:custGeom>
          <a:solidFill>
            <a:srgbClr val="0070C0"/>
          </a:solidFill>
          <a:ln w="93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9">
            <a:extLst>
              <a:ext uri="{FF2B5EF4-FFF2-40B4-BE49-F238E27FC236}">
                <a16:creationId xmlns:a16="http://schemas.microsoft.com/office/drawing/2014/main" id="{67532D58-4591-3A47-B632-0A176827C05E}"/>
              </a:ext>
            </a:extLst>
          </p:cNvPr>
          <p:cNvSpPr/>
          <p:nvPr/>
        </p:nvSpPr>
        <p:spPr>
          <a:xfrm>
            <a:off x="6923252" y="5478693"/>
            <a:ext cx="481445" cy="402021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22EE2-DD30-604E-9864-AB09602CE3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853" y="260743"/>
            <a:ext cx="3281302" cy="32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47F59-E3CE-9340-86D9-282F2121ACAD}"/>
              </a:ext>
            </a:extLst>
          </p:cNvPr>
          <p:cNvSpPr txBox="1"/>
          <p:nvPr/>
        </p:nvSpPr>
        <p:spPr>
          <a:xfrm>
            <a:off x="3798759" y="688039"/>
            <a:ext cx="5034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902030302020204" pitchFamily="66" charset="0"/>
              </a:rPr>
              <a:t>Bonjour et </a:t>
            </a:r>
            <a:r>
              <a:rPr lang="en-US" sz="5400" dirty="0" err="1">
                <a:latin typeface="Comic Sans MS" panose="030F0902030302020204" pitchFamily="66" charset="0"/>
              </a:rPr>
              <a:t>bienvenue</a:t>
            </a:r>
            <a:r>
              <a:rPr lang="en-US" sz="5400" dirty="0">
                <a:latin typeface="Comic Sans MS" panose="030F0902030302020204" pitchFamily="66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E7002-DB32-B34A-A2B3-BF3E9C498D47}"/>
              </a:ext>
            </a:extLst>
          </p:cNvPr>
          <p:cNvSpPr txBox="1"/>
          <p:nvPr/>
        </p:nvSpPr>
        <p:spPr>
          <a:xfrm>
            <a:off x="3400232" y="4136129"/>
            <a:ext cx="5831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Comic Sans MS" panose="030F0902030302020204" pitchFamily="66" charset="0"/>
              </a:rPr>
              <a:t>Hello and welcome!</a:t>
            </a:r>
          </a:p>
        </p:txBody>
      </p:sp>
      <p:pic>
        <p:nvPicPr>
          <p:cNvPr id="4" name="Picture 2" descr="C:\Users\Kate\Pictures\Microsoft Clip Organizer\mp00267_.wmf">
            <a:extLst>
              <a:ext uri="{FF2B5EF4-FFF2-40B4-BE49-F238E27FC236}">
                <a16:creationId xmlns:a16="http://schemas.microsoft.com/office/drawing/2014/main" id="{3E887E10-8F62-FE42-9BD9-6DA7162B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35" y="-175860"/>
            <a:ext cx="3913187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ate\Pictures\Microsoft Clip Organizer\fl00128_.wmf">
            <a:extLst>
              <a:ext uri="{FF2B5EF4-FFF2-40B4-BE49-F238E27FC236}">
                <a16:creationId xmlns:a16="http://schemas.microsoft.com/office/drawing/2014/main" id="{C18CB9D7-5CE6-944A-AA10-984F48D8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014" y="388906"/>
            <a:ext cx="3017637" cy="23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Program Files\Microsoft Office\MEDIA\CAGCAT10\j0157763.wmf">
            <a:extLst>
              <a:ext uri="{FF2B5EF4-FFF2-40B4-BE49-F238E27FC236}">
                <a16:creationId xmlns:a16="http://schemas.microsoft.com/office/drawing/2014/main" id="{3C5A40AB-023A-8A4A-B5FE-701EBC9D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45" y="4184005"/>
            <a:ext cx="2676654" cy="27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Kate\Pictures\Microsoft Clip Organizer\j0413008.wmf">
            <a:extLst>
              <a:ext uri="{FF2B5EF4-FFF2-40B4-BE49-F238E27FC236}">
                <a16:creationId xmlns:a16="http://schemas.microsoft.com/office/drawing/2014/main" id="{0E6225AE-320D-FE4A-8C7D-9E667D23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0300" y="3810002"/>
            <a:ext cx="3360311" cy="238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9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BFCD5-0C26-B442-A171-773FC6D276A9}"/>
              </a:ext>
            </a:extLst>
          </p:cNvPr>
          <p:cNvSpPr txBox="1"/>
          <p:nvPr/>
        </p:nvSpPr>
        <p:spPr>
          <a:xfrm>
            <a:off x="1268963" y="935785"/>
            <a:ext cx="5542384" cy="498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Comic Sans MS" panose="030F0902030302020204" pitchFamily="66" charset="0"/>
              </a:rPr>
              <a:t>OK, now let’s see if you can work out where some of France’s most famous mountains, rivers, seas and towns are on a map!! Good luck…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A893-607C-CE43-B7F7-21D8E80A8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864" y="0"/>
            <a:ext cx="446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95209" y="522663"/>
            <a:ext cx="6049116" cy="5992437"/>
          </a:xfrm>
          <a:prstGeom prst="rect">
            <a:avLst/>
          </a:prstGeom>
          <a:ln>
            <a:noFill/>
          </a:ln>
        </p:spPr>
      </p:pic>
      <p:sp>
        <p:nvSpPr>
          <p:cNvPr id="413" name="CustomShape 1"/>
          <p:cNvSpPr/>
          <p:nvPr/>
        </p:nvSpPr>
        <p:spPr>
          <a:xfrm>
            <a:off x="7424811" y="3160260"/>
            <a:ext cx="599940" cy="4284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"/>
          <p:cNvSpPr/>
          <p:nvPr/>
        </p:nvSpPr>
        <p:spPr>
          <a:xfrm>
            <a:off x="7420182" y="557894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"/>
          <p:cNvSpPr/>
          <p:nvPr/>
        </p:nvSpPr>
        <p:spPr>
          <a:xfrm>
            <a:off x="7563012" y="564320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7348362" y="5498268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5"/>
          <p:cNvSpPr/>
          <p:nvPr/>
        </p:nvSpPr>
        <p:spPr>
          <a:xfrm>
            <a:off x="7905912" y="575039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6"/>
          <p:cNvSpPr/>
          <p:nvPr/>
        </p:nvSpPr>
        <p:spPr>
          <a:xfrm>
            <a:off x="8091672" y="578252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7"/>
          <p:cNvSpPr/>
          <p:nvPr/>
        </p:nvSpPr>
        <p:spPr>
          <a:xfrm>
            <a:off x="8270412" y="586838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8"/>
          <p:cNvSpPr/>
          <p:nvPr/>
        </p:nvSpPr>
        <p:spPr>
          <a:xfrm>
            <a:off x="7520082" y="550739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9"/>
          <p:cNvSpPr/>
          <p:nvPr/>
        </p:nvSpPr>
        <p:spPr>
          <a:xfrm>
            <a:off x="7634562" y="562187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10"/>
          <p:cNvSpPr/>
          <p:nvPr/>
        </p:nvSpPr>
        <p:spPr>
          <a:xfrm>
            <a:off x="7748772" y="573608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11"/>
          <p:cNvSpPr/>
          <p:nvPr/>
        </p:nvSpPr>
        <p:spPr>
          <a:xfrm>
            <a:off x="7862982" y="583976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2"/>
          <p:cNvSpPr/>
          <p:nvPr/>
        </p:nvSpPr>
        <p:spPr>
          <a:xfrm>
            <a:off x="7991772" y="578981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3"/>
          <p:cNvSpPr/>
          <p:nvPr/>
        </p:nvSpPr>
        <p:spPr>
          <a:xfrm>
            <a:off x="8455902" y="588971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4"/>
          <p:cNvSpPr/>
          <p:nvPr/>
        </p:nvSpPr>
        <p:spPr>
          <a:xfrm>
            <a:off x="8120292" y="586109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5"/>
          <p:cNvSpPr/>
          <p:nvPr/>
        </p:nvSpPr>
        <p:spPr>
          <a:xfrm>
            <a:off x="8577402" y="587540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6"/>
          <p:cNvSpPr/>
          <p:nvPr/>
        </p:nvSpPr>
        <p:spPr>
          <a:xfrm>
            <a:off x="10967890" y="417953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7"/>
          <p:cNvSpPr/>
          <p:nvPr/>
        </p:nvSpPr>
        <p:spPr>
          <a:xfrm>
            <a:off x="11010820" y="404021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18"/>
          <p:cNvSpPr/>
          <p:nvPr/>
        </p:nvSpPr>
        <p:spPr>
          <a:xfrm>
            <a:off x="11010820" y="442469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9"/>
          <p:cNvSpPr/>
          <p:nvPr/>
        </p:nvSpPr>
        <p:spPr>
          <a:xfrm>
            <a:off x="11362232" y="48067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0"/>
          <p:cNvSpPr/>
          <p:nvPr/>
        </p:nvSpPr>
        <p:spPr>
          <a:xfrm>
            <a:off x="11167960" y="463205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21"/>
          <p:cNvSpPr/>
          <p:nvPr/>
        </p:nvSpPr>
        <p:spPr>
          <a:xfrm>
            <a:off x="10939540" y="430103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22"/>
          <p:cNvSpPr/>
          <p:nvPr/>
        </p:nvSpPr>
        <p:spPr>
          <a:xfrm>
            <a:off x="11087237" y="398972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23"/>
          <p:cNvSpPr/>
          <p:nvPr/>
        </p:nvSpPr>
        <p:spPr>
          <a:xfrm>
            <a:off x="10996510" y="450326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24"/>
          <p:cNvSpPr/>
          <p:nvPr/>
        </p:nvSpPr>
        <p:spPr>
          <a:xfrm>
            <a:off x="11125300" y="414389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29"/>
          <p:cNvSpPr/>
          <p:nvPr/>
        </p:nvSpPr>
        <p:spPr>
          <a:xfrm>
            <a:off x="11232220" y="47068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30"/>
          <p:cNvSpPr/>
          <p:nvPr/>
        </p:nvSpPr>
        <p:spPr>
          <a:xfrm>
            <a:off x="11039440" y="42937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32"/>
          <p:cNvSpPr/>
          <p:nvPr/>
        </p:nvSpPr>
        <p:spPr>
          <a:xfrm>
            <a:off x="11046730" y="46177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33"/>
          <p:cNvSpPr/>
          <p:nvPr/>
        </p:nvSpPr>
        <p:spPr>
          <a:xfrm>
            <a:off x="11339410" y="472115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34"/>
          <p:cNvSpPr/>
          <p:nvPr/>
        </p:nvSpPr>
        <p:spPr>
          <a:xfrm>
            <a:off x="4458305" y="2943700"/>
            <a:ext cx="327739" cy="2890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39"/>
          <p:cNvSpPr/>
          <p:nvPr/>
        </p:nvSpPr>
        <p:spPr>
          <a:xfrm>
            <a:off x="10431056" y="5297280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42"/>
          <p:cNvSpPr/>
          <p:nvPr/>
        </p:nvSpPr>
        <p:spPr>
          <a:xfrm>
            <a:off x="4121266" y="4790438"/>
            <a:ext cx="1057050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43"/>
          <p:cNvSpPr/>
          <p:nvPr/>
        </p:nvSpPr>
        <p:spPr>
          <a:xfrm>
            <a:off x="9734662" y="5839769"/>
            <a:ext cx="891064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46"/>
          <p:cNvSpPr/>
          <p:nvPr/>
        </p:nvSpPr>
        <p:spPr>
          <a:xfrm>
            <a:off x="4321083" y="3920950"/>
            <a:ext cx="646148" cy="45719"/>
          </a:xfrm>
          <a:custGeom>
            <a:avLst/>
            <a:gdLst/>
            <a:ahLst/>
            <a:cxnLst/>
            <a:rect l="l" t="t" r="r" b="b"/>
            <a:pathLst>
              <a:path w="810" h="92">
                <a:moveTo>
                  <a:pt x="0" y="68"/>
                </a:moveTo>
                <a:cubicBezTo>
                  <a:pt x="71" y="92"/>
                  <a:pt x="90" y="78"/>
                  <a:pt x="150" y="38"/>
                </a:cubicBezTo>
                <a:cubicBezTo>
                  <a:pt x="258" y="56"/>
                  <a:pt x="266" y="71"/>
                  <a:pt x="375" y="53"/>
                </a:cubicBezTo>
                <a:cubicBezTo>
                  <a:pt x="454" y="0"/>
                  <a:pt x="484" y="32"/>
                  <a:pt x="570" y="53"/>
                </a:cubicBezTo>
                <a:cubicBezTo>
                  <a:pt x="625" y="48"/>
                  <a:pt x="681" y="50"/>
                  <a:pt x="735" y="38"/>
                </a:cubicBezTo>
                <a:cubicBezTo>
                  <a:pt x="753" y="34"/>
                  <a:pt x="762" y="8"/>
                  <a:pt x="780" y="8"/>
                </a:cubicBezTo>
                <a:cubicBezTo>
                  <a:pt x="794" y="8"/>
                  <a:pt x="800" y="28"/>
                  <a:pt x="810" y="38"/>
                </a:cubicBezTo>
              </a:path>
            </a:pathLst>
          </a:custGeom>
          <a:solidFill>
            <a:srgbClr val="0070C0"/>
          </a:solidFill>
          <a:ln w="936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47"/>
          <p:cNvSpPr/>
          <p:nvPr/>
        </p:nvSpPr>
        <p:spPr>
          <a:xfrm>
            <a:off x="206359" y="415667"/>
            <a:ext cx="5124861" cy="607889"/>
          </a:xfrm>
          <a:prstGeom prst="rect">
            <a:avLst/>
          </a:prstGeom>
          <a:noFill/>
          <a:ln w="936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Fill in the French blanks!</a:t>
            </a:r>
            <a:endParaRPr lang="en-GB" sz="32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0" name="CustomShape 48"/>
          <p:cNvSpPr/>
          <p:nvPr/>
        </p:nvSpPr>
        <p:spPr>
          <a:xfrm>
            <a:off x="5795901" y="754020"/>
            <a:ext cx="5143230" cy="342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49"/>
          <p:cNvSpPr/>
          <p:nvPr/>
        </p:nvSpPr>
        <p:spPr>
          <a:xfrm>
            <a:off x="182348" y="1527648"/>
            <a:ext cx="5148872" cy="754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ts val="2620"/>
              </a:lnSpc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Use your knowledge, an atlas/map or the internet to help you to label the following information on this map of France. Label next to the symbol as indicated…</a:t>
            </a: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0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2" name="CustomShape 50"/>
          <p:cNvSpPr/>
          <p:nvPr/>
        </p:nvSpPr>
        <p:spPr>
          <a:xfrm>
            <a:off x="366789" y="5656709"/>
            <a:ext cx="2053968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5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VILLES: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Paris, Lyon, Marseille, </a:t>
            </a:r>
            <a:b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</a:b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Strasbourg, Bordeaux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3" name="CustomShape 51"/>
          <p:cNvSpPr/>
          <p:nvPr/>
        </p:nvSpPr>
        <p:spPr>
          <a:xfrm>
            <a:off x="385504" y="3959439"/>
            <a:ext cx="3626140" cy="43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RIVIÈRES: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Seine, Le Rhône, La Loire, La Garonne 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4" name="CustomShape 52"/>
          <p:cNvSpPr/>
          <p:nvPr/>
        </p:nvSpPr>
        <p:spPr>
          <a:xfrm>
            <a:off x="385504" y="2942515"/>
            <a:ext cx="3218513" cy="43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MONTAGNES: </a:t>
            </a:r>
          </a:p>
          <a:p>
            <a:pPr>
              <a:lnSpc>
                <a:spcPct val="150000"/>
              </a:lnSpc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Alpes, Les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Pyrénées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5" name="CustomShape 53"/>
          <p:cNvSpPr/>
          <p:nvPr/>
        </p:nvSpPr>
        <p:spPr>
          <a:xfrm>
            <a:off x="366789" y="4777990"/>
            <a:ext cx="2796450" cy="390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GB" sz="1600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MERS: </a:t>
            </a:r>
            <a:r>
              <a:rPr lang="en-GB" sz="1600" spc="-1" dirty="0"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Méditerranée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, </a:t>
            </a:r>
            <a:b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</a:br>
            <a:r>
              <a:rPr lang="en-GB" sz="1600" spc="-1" dirty="0" err="1"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L’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Océan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Atlantique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, La </a:t>
            </a:r>
            <a:r>
              <a:rPr lang="en-GB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Manche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57" name="CustomShape 39">
            <a:extLst>
              <a:ext uri="{FF2B5EF4-FFF2-40B4-BE49-F238E27FC236}">
                <a16:creationId xmlns:a16="http://schemas.microsoft.com/office/drawing/2014/main" id="{B0C22D0C-B512-2940-A5D5-7BE8D802D4EF}"/>
              </a:ext>
            </a:extLst>
          </p:cNvPr>
          <p:cNvSpPr/>
          <p:nvPr/>
        </p:nvSpPr>
        <p:spPr>
          <a:xfrm>
            <a:off x="10066590" y="3862390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9">
            <a:extLst>
              <a:ext uri="{FF2B5EF4-FFF2-40B4-BE49-F238E27FC236}">
                <a16:creationId xmlns:a16="http://schemas.microsoft.com/office/drawing/2014/main" id="{5B8A3945-96FC-BE43-AFF8-9FA7C9F90E09}"/>
              </a:ext>
            </a:extLst>
          </p:cNvPr>
          <p:cNvSpPr/>
          <p:nvPr/>
        </p:nvSpPr>
        <p:spPr>
          <a:xfrm>
            <a:off x="7527333" y="4461076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39">
            <a:extLst>
              <a:ext uri="{FF2B5EF4-FFF2-40B4-BE49-F238E27FC236}">
                <a16:creationId xmlns:a16="http://schemas.microsoft.com/office/drawing/2014/main" id="{F4BA621E-0662-7544-A4DC-3099D08DA96E}"/>
              </a:ext>
            </a:extLst>
          </p:cNvPr>
          <p:cNvSpPr/>
          <p:nvPr/>
        </p:nvSpPr>
        <p:spPr>
          <a:xfrm>
            <a:off x="11167960" y="2021192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43">
            <a:extLst>
              <a:ext uri="{FF2B5EF4-FFF2-40B4-BE49-F238E27FC236}">
                <a16:creationId xmlns:a16="http://schemas.microsoft.com/office/drawing/2014/main" id="{CD66ED24-A14B-0741-9A66-AC08799ED3C8}"/>
              </a:ext>
            </a:extLst>
          </p:cNvPr>
          <p:cNvSpPr/>
          <p:nvPr/>
        </p:nvSpPr>
        <p:spPr>
          <a:xfrm>
            <a:off x="6208835" y="3874281"/>
            <a:ext cx="891064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43">
            <a:extLst>
              <a:ext uri="{FF2B5EF4-FFF2-40B4-BE49-F238E27FC236}">
                <a16:creationId xmlns:a16="http://schemas.microsoft.com/office/drawing/2014/main" id="{C4C126D5-0E4F-5F44-83D2-C83A69541AE5}"/>
              </a:ext>
            </a:extLst>
          </p:cNvPr>
          <p:cNvSpPr/>
          <p:nvPr/>
        </p:nvSpPr>
        <p:spPr>
          <a:xfrm>
            <a:off x="7045390" y="1053990"/>
            <a:ext cx="891064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9">
            <a:extLst>
              <a:ext uri="{FF2B5EF4-FFF2-40B4-BE49-F238E27FC236}">
                <a16:creationId xmlns:a16="http://schemas.microsoft.com/office/drawing/2014/main" id="{C244F859-5443-CA49-A123-457D527F7816}"/>
              </a:ext>
            </a:extLst>
          </p:cNvPr>
          <p:cNvSpPr/>
          <p:nvPr/>
        </p:nvSpPr>
        <p:spPr>
          <a:xfrm>
            <a:off x="8906286" y="1946598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39">
            <a:extLst>
              <a:ext uri="{FF2B5EF4-FFF2-40B4-BE49-F238E27FC236}">
                <a16:creationId xmlns:a16="http://schemas.microsoft.com/office/drawing/2014/main" id="{8BB5CB92-DC19-EA4E-BF77-93C4E4A4C0D0}"/>
              </a:ext>
            </a:extLst>
          </p:cNvPr>
          <p:cNvSpPr/>
          <p:nvPr/>
        </p:nvSpPr>
        <p:spPr>
          <a:xfrm>
            <a:off x="4502270" y="5807369"/>
            <a:ext cx="283774" cy="26082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35360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23684-9E15-A343-A58F-AED5DB2AD498}"/>
              </a:ext>
            </a:extLst>
          </p:cNvPr>
          <p:cNvSpPr txBox="1"/>
          <p:nvPr/>
        </p:nvSpPr>
        <p:spPr>
          <a:xfrm>
            <a:off x="5539753" y="1160273"/>
            <a:ext cx="610245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Comic Sans MS" panose="030F0902030302020204" pitchFamily="66" charset="0"/>
                <a:ea typeface="+mj-ea"/>
                <a:cs typeface="+mj-cs"/>
              </a:rPr>
              <a:t>How did you get on?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Comic Sans MS" panose="030F0902030302020204" pitchFamily="66" charset="0"/>
                <a:ea typeface="+mj-ea"/>
                <a:cs typeface="+mj-cs"/>
              </a:rPr>
              <a:t>Let’s find out…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E52C3-77E2-404A-AF21-10546C8B4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6992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95209" y="522663"/>
            <a:ext cx="6049116" cy="5992437"/>
          </a:xfrm>
          <a:prstGeom prst="rect">
            <a:avLst/>
          </a:prstGeom>
          <a:ln>
            <a:noFill/>
          </a:ln>
        </p:spPr>
      </p:pic>
      <p:sp>
        <p:nvSpPr>
          <p:cNvPr id="413" name="CustomShape 1"/>
          <p:cNvSpPr/>
          <p:nvPr/>
        </p:nvSpPr>
        <p:spPr>
          <a:xfrm>
            <a:off x="7424811" y="3160260"/>
            <a:ext cx="599940" cy="4284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"/>
          <p:cNvSpPr/>
          <p:nvPr/>
        </p:nvSpPr>
        <p:spPr>
          <a:xfrm>
            <a:off x="7420182" y="557894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"/>
          <p:cNvSpPr/>
          <p:nvPr/>
        </p:nvSpPr>
        <p:spPr>
          <a:xfrm>
            <a:off x="7563012" y="564320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7348362" y="5498268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5"/>
          <p:cNvSpPr/>
          <p:nvPr/>
        </p:nvSpPr>
        <p:spPr>
          <a:xfrm>
            <a:off x="7905912" y="575039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6"/>
          <p:cNvSpPr/>
          <p:nvPr/>
        </p:nvSpPr>
        <p:spPr>
          <a:xfrm>
            <a:off x="8091672" y="578252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7"/>
          <p:cNvSpPr/>
          <p:nvPr/>
        </p:nvSpPr>
        <p:spPr>
          <a:xfrm>
            <a:off x="8270412" y="586838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8"/>
          <p:cNvSpPr/>
          <p:nvPr/>
        </p:nvSpPr>
        <p:spPr>
          <a:xfrm>
            <a:off x="7520082" y="550739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9"/>
          <p:cNvSpPr/>
          <p:nvPr/>
        </p:nvSpPr>
        <p:spPr>
          <a:xfrm>
            <a:off x="7634562" y="562187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10"/>
          <p:cNvSpPr/>
          <p:nvPr/>
        </p:nvSpPr>
        <p:spPr>
          <a:xfrm>
            <a:off x="7748772" y="573608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11"/>
          <p:cNvSpPr/>
          <p:nvPr/>
        </p:nvSpPr>
        <p:spPr>
          <a:xfrm>
            <a:off x="7862982" y="583976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2"/>
          <p:cNvSpPr/>
          <p:nvPr/>
        </p:nvSpPr>
        <p:spPr>
          <a:xfrm>
            <a:off x="7991772" y="578981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3"/>
          <p:cNvSpPr/>
          <p:nvPr/>
        </p:nvSpPr>
        <p:spPr>
          <a:xfrm>
            <a:off x="8455902" y="588971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4"/>
          <p:cNvSpPr/>
          <p:nvPr/>
        </p:nvSpPr>
        <p:spPr>
          <a:xfrm>
            <a:off x="8120292" y="586109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5"/>
          <p:cNvSpPr/>
          <p:nvPr/>
        </p:nvSpPr>
        <p:spPr>
          <a:xfrm>
            <a:off x="8577402" y="5875409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6"/>
          <p:cNvSpPr/>
          <p:nvPr/>
        </p:nvSpPr>
        <p:spPr>
          <a:xfrm>
            <a:off x="10967890" y="417953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7"/>
          <p:cNvSpPr/>
          <p:nvPr/>
        </p:nvSpPr>
        <p:spPr>
          <a:xfrm>
            <a:off x="11010820" y="404021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18"/>
          <p:cNvSpPr/>
          <p:nvPr/>
        </p:nvSpPr>
        <p:spPr>
          <a:xfrm>
            <a:off x="11010820" y="442469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9"/>
          <p:cNvSpPr/>
          <p:nvPr/>
        </p:nvSpPr>
        <p:spPr>
          <a:xfrm>
            <a:off x="11362232" y="48067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0"/>
          <p:cNvSpPr/>
          <p:nvPr/>
        </p:nvSpPr>
        <p:spPr>
          <a:xfrm>
            <a:off x="11167960" y="463205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21"/>
          <p:cNvSpPr/>
          <p:nvPr/>
        </p:nvSpPr>
        <p:spPr>
          <a:xfrm>
            <a:off x="10939540" y="430103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22"/>
          <p:cNvSpPr/>
          <p:nvPr/>
        </p:nvSpPr>
        <p:spPr>
          <a:xfrm>
            <a:off x="11087237" y="398972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23"/>
          <p:cNvSpPr/>
          <p:nvPr/>
        </p:nvSpPr>
        <p:spPr>
          <a:xfrm>
            <a:off x="10996510" y="450326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24"/>
          <p:cNvSpPr/>
          <p:nvPr/>
        </p:nvSpPr>
        <p:spPr>
          <a:xfrm>
            <a:off x="11125300" y="414389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29"/>
          <p:cNvSpPr/>
          <p:nvPr/>
        </p:nvSpPr>
        <p:spPr>
          <a:xfrm>
            <a:off x="11232220" y="47068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30"/>
          <p:cNvSpPr/>
          <p:nvPr/>
        </p:nvSpPr>
        <p:spPr>
          <a:xfrm>
            <a:off x="11039440" y="42937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32"/>
          <p:cNvSpPr/>
          <p:nvPr/>
        </p:nvSpPr>
        <p:spPr>
          <a:xfrm>
            <a:off x="11046730" y="461774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33"/>
          <p:cNvSpPr/>
          <p:nvPr/>
        </p:nvSpPr>
        <p:spPr>
          <a:xfrm>
            <a:off x="11339410" y="4721154"/>
            <a:ext cx="142560" cy="14256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3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39"/>
          <p:cNvSpPr/>
          <p:nvPr/>
        </p:nvSpPr>
        <p:spPr>
          <a:xfrm>
            <a:off x="10431056" y="5297280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43"/>
          <p:cNvSpPr/>
          <p:nvPr/>
        </p:nvSpPr>
        <p:spPr>
          <a:xfrm>
            <a:off x="9734662" y="5839769"/>
            <a:ext cx="891064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48"/>
          <p:cNvSpPr/>
          <p:nvPr/>
        </p:nvSpPr>
        <p:spPr>
          <a:xfrm>
            <a:off x="5795901" y="754020"/>
            <a:ext cx="5143230" cy="342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50"/>
          <p:cNvSpPr/>
          <p:nvPr/>
        </p:nvSpPr>
        <p:spPr>
          <a:xfrm>
            <a:off x="2511203" y="5619166"/>
            <a:ext cx="2053968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50000"/>
              </a:lnSpc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VILLES: 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Paris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Lyon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Marseille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Strasbourg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Bordeaux</a:t>
            </a:r>
          </a:p>
          <a:p>
            <a:pPr>
              <a:lnSpc>
                <a:spcPct val="150000"/>
              </a:lnSpc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3" name="CustomShape 51"/>
          <p:cNvSpPr/>
          <p:nvPr/>
        </p:nvSpPr>
        <p:spPr>
          <a:xfrm>
            <a:off x="2499017" y="2488962"/>
            <a:ext cx="3626140" cy="43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1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RIVIÈRES: 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Seine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 Rhône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Loire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Garonne </a:t>
            </a: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4" name="CustomShape 52"/>
          <p:cNvSpPr/>
          <p:nvPr/>
        </p:nvSpPr>
        <p:spPr>
          <a:xfrm>
            <a:off x="2499017" y="925335"/>
            <a:ext cx="3218513" cy="43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GB" sz="14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MONTAGNES: 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Alpes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</a:t>
            </a:r>
            <a:r>
              <a:rPr lang="en-GB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Pyrénées</a:t>
            </a: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  <a:ea typeface="Times New Roman"/>
            </a:endParaRPr>
          </a:p>
          <a:p>
            <a:pPr>
              <a:lnSpc>
                <a:spcPct val="150000"/>
              </a:lnSpc>
            </a:pP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465" name="CustomShape 53"/>
          <p:cNvSpPr/>
          <p:nvPr/>
        </p:nvSpPr>
        <p:spPr>
          <a:xfrm>
            <a:off x="2513249" y="3919260"/>
            <a:ext cx="2796450" cy="390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GB" sz="1400" b="1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LES MERS: </a:t>
            </a:r>
          </a:p>
          <a:p>
            <a:pPr>
              <a:lnSpc>
                <a:spcPct val="150000"/>
              </a:lnSpc>
            </a:pPr>
            <a:r>
              <a:rPr lang="en-GB" sz="1400" spc="-1" dirty="0"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</a:t>
            </a:r>
            <a:r>
              <a:rPr lang="en-GB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Méditerranée</a:t>
            </a: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GB" sz="1400" spc="-1" dirty="0" err="1"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L’</a:t>
            </a:r>
            <a:r>
              <a:rPr lang="en-GB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Océan</a:t>
            </a: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 </a:t>
            </a:r>
            <a:r>
              <a:rPr lang="en-GB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Atlantique</a:t>
            </a: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La </a:t>
            </a:r>
            <a:r>
              <a:rPr lang="en-GB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902030302020204" pitchFamily="66" charset="0"/>
                <a:ea typeface="Times New Roman"/>
              </a:rPr>
              <a:t>Manche</a:t>
            </a:r>
            <a:endParaRPr lang="en-GB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902030302020204" pitchFamily="66" charset="0"/>
            </a:endParaRPr>
          </a:p>
        </p:txBody>
      </p:sp>
      <p:sp>
        <p:nvSpPr>
          <p:cNvPr id="57" name="CustomShape 39">
            <a:extLst>
              <a:ext uri="{FF2B5EF4-FFF2-40B4-BE49-F238E27FC236}">
                <a16:creationId xmlns:a16="http://schemas.microsoft.com/office/drawing/2014/main" id="{B0C22D0C-B512-2940-A5D5-7BE8D802D4EF}"/>
              </a:ext>
            </a:extLst>
          </p:cNvPr>
          <p:cNvSpPr/>
          <p:nvPr/>
        </p:nvSpPr>
        <p:spPr>
          <a:xfrm>
            <a:off x="10098656" y="3840926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39">
            <a:extLst>
              <a:ext uri="{FF2B5EF4-FFF2-40B4-BE49-F238E27FC236}">
                <a16:creationId xmlns:a16="http://schemas.microsoft.com/office/drawing/2014/main" id="{F4BA621E-0662-7544-A4DC-3099D08DA96E}"/>
              </a:ext>
            </a:extLst>
          </p:cNvPr>
          <p:cNvSpPr/>
          <p:nvPr/>
        </p:nvSpPr>
        <p:spPr>
          <a:xfrm>
            <a:off x="11167960" y="2021192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43">
            <a:extLst>
              <a:ext uri="{FF2B5EF4-FFF2-40B4-BE49-F238E27FC236}">
                <a16:creationId xmlns:a16="http://schemas.microsoft.com/office/drawing/2014/main" id="{CD66ED24-A14B-0741-9A66-AC08799ED3C8}"/>
              </a:ext>
            </a:extLst>
          </p:cNvPr>
          <p:cNvSpPr/>
          <p:nvPr/>
        </p:nvSpPr>
        <p:spPr>
          <a:xfrm>
            <a:off x="6208835" y="3874281"/>
            <a:ext cx="891064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43">
            <a:extLst>
              <a:ext uri="{FF2B5EF4-FFF2-40B4-BE49-F238E27FC236}">
                <a16:creationId xmlns:a16="http://schemas.microsoft.com/office/drawing/2014/main" id="{C4C126D5-0E4F-5F44-83D2-C83A69541AE5}"/>
              </a:ext>
            </a:extLst>
          </p:cNvPr>
          <p:cNvSpPr/>
          <p:nvPr/>
        </p:nvSpPr>
        <p:spPr>
          <a:xfrm>
            <a:off x="7045390" y="1053990"/>
            <a:ext cx="891064" cy="2284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9">
            <a:extLst>
              <a:ext uri="{FF2B5EF4-FFF2-40B4-BE49-F238E27FC236}">
                <a16:creationId xmlns:a16="http://schemas.microsoft.com/office/drawing/2014/main" id="{C244F859-5443-CA49-A123-457D527F7816}"/>
              </a:ext>
            </a:extLst>
          </p:cNvPr>
          <p:cNvSpPr/>
          <p:nvPr/>
        </p:nvSpPr>
        <p:spPr>
          <a:xfrm>
            <a:off x="8906286" y="1946598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38895E-96BB-8241-A8C9-C65FEF0124E3}"/>
              </a:ext>
            </a:extLst>
          </p:cNvPr>
          <p:cNvCxnSpPr>
            <a:cxnSpLocks/>
          </p:cNvCxnSpPr>
          <p:nvPr/>
        </p:nvCxnSpPr>
        <p:spPr>
          <a:xfrm>
            <a:off x="3435552" y="1060272"/>
            <a:ext cx="7487765" cy="34345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CE10FBE-1DE0-014C-9E03-5DA56F1EBA76}"/>
              </a:ext>
            </a:extLst>
          </p:cNvPr>
          <p:cNvCxnSpPr>
            <a:cxnSpLocks/>
          </p:cNvCxnSpPr>
          <p:nvPr/>
        </p:nvCxnSpPr>
        <p:spPr>
          <a:xfrm>
            <a:off x="3713114" y="1377479"/>
            <a:ext cx="3686484" cy="40337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17C1ECE-F31B-494D-B9B5-ACD7544017E8}"/>
              </a:ext>
            </a:extLst>
          </p:cNvPr>
          <p:cNvCxnSpPr>
            <a:cxnSpLocks/>
          </p:cNvCxnSpPr>
          <p:nvPr/>
        </p:nvCxnSpPr>
        <p:spPr>
          <a:xfrm flipV="1">
            <a:off x="3378042" y="1876706"/>
            <a:ext cx="5099355" cy="4058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B3B6423-F0FC-6043-BA6E-A9FACBBF5892}"/>
              </a:ext>
            </a:extLst>
          </p:cNvPr>
          <p:cNvCxnSpPr>
            <a:cxnSpLocks/>
          </p:cNvCxnSpPr>
          <p:nvPr/>
        </p:nvCxnSpPr>
        <p:spPr>
          <a:xfrm>
            <a:off x="3392622" y="2623157"/>
            <a:ext cx="6676485" cy="219138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E939B0A-7710-AF43-9E83-E45F078A8EE3}"/>
              </a:ext>
            </a:extLst>
          </p:cNvPr>
          <p:cNvCxnSpPr>
            <a:cxnSpLocks/>
          </p:cNvCxnSpPr>
          <p:nvPr/>
        </p:nvCxnSpPr>
        <p:spPr>
          <a:xfrm>
            <a:off x="3302026" y="2903144"/>
            <a:ext cx="578249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F1D86DF-670B-5D41-AADB-9D572B941EDA}"/>
              </a:ext>
            </a:extLst>
          </p:cNvPr>
          <p:cNvCxnSpPr>
            <a:cxnSpLocks/>
          </p:cNvCxnSpPr>
          <p:nvPr/>
        </p:nvCxnSpPr>
        <p:spPr>
          <a:xfrm>
            <a:off x="3580144" y="3271542"/>
            <a:ext cx="4832828" cy="20257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C69C198-3080-1C4F-B1CF-72DABF26A0BD}"/>
              </a:ext>
            </a:extLst>
          </p:cNvPr>
          <p:cNvCxnSpPr>
            <a:cxnSpLocks/>
          </p:cNvCxnSpPr>
          <p:nvPr/>
        </p:nvCxnSpPr>
        <p:spPr>
          <a:xfrm>
            <a:off x="4065841" y="4021290"/>
            <a:ext cx="5581318" cy="1972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56B145-2E14-8647-AA4F-73C01ACE8FDA}"/>
              </a:ext>
            </a:extLst>
          </p:cNvPr>
          <p:cNvCxnSpPr>
            <a:cxnSpLocks/>
          </p:cNvCxnSpPr>
          <p:nvPr/>
        </p:nvCxnSpPr>
        <p:spPr>
          <a:xfrm flipV="1">
            <a:off x="4230162" y="4159333"/>
            <a:ext cx="2428711" cy="1670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93DC8A7-1E0A-FB4F-A4FC-C54DFADEA0FE}"/>
              </a:ext>
            </a:extLst>
          </p:cNvPr>
          <p:cNvCxnSpPr>
            <a:cxnSpLocks/>
          </p:cNvCxnSpPr>
          <p:nvPr/>
        </p:nvCxnSpPr>
        <p:spPr>
          <a:xfrm flipV="1">
            <a:off x="3529924" y="1327730"/>
            <a:ext cx="3745207" cy="33012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14DFCED-B13D-514B-BDE6-C5F2DB55AE20}"/>
              </a:ext>
            </a:extLst>
          </p:cNvPr>
          <p:cNvCxnSpPr>
            <a:cxnSpLocks/>
          </p:cNvCxnSpPr>
          <p:nvPr/>
        </p:nvCxnSpPr>
        <p:spPr>
          <a:xfrm flipV="1">
            <a:off x="3119527" y="2069294"/>
            <a:ext cx="5786759" cy="3254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7CC345F-251E-C945-93EB-75485272960F}"/>
              </a:ext>
            </a:extLst>
          </p:cNvPr>
          <p:cNvCxnSpPr>
            <a:cxnSpLocks/>
          </p:cNvCxnSpPr>
          <p:nvPr/>
        </p:nvCxnSpPr>
        <p:spPr>
          <a:xfrm flipV="1">
            <a:off x="3103304" y="3935509"/>
            <a:ext cx="6965803" cy="1709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724C121-62D3-8D48-8628-5B3E335649C6}"/>
              </a:ext>
            </a:extLst>
          </p:cNvPr>
          <p:cNvCxnSpPr>
            <a:cxnSpLocks/>
          </p:cNvCxnSpPr>
          <p:nvPr/>
        </p:nvCxnSpPr>
        <p:spPr>
          <a:xfrm flipV="1">
            <a:off x="3434668" y="5430044"/>
            <a:ext cx="6946552" cy="523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106C360-D492-E64E-87CF-F9DA078A3706}"/>
              </a:ext>
            </a:extLst>
          </p:cNvPr>
          <p:cNvCxnSpPr>
            <a:cxnSpLocks/>
          </p:cNvCxnSpPr>
          <p:nvPr/>
        </p:nvCxnSpPr>
        <p:spPr>
          <a:xfrm flipV="1">
            <a:off x="3636559" y="2177860"/>
            <a:ext cx="7516821" cy="4118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A6BC82F-EB7F-D543-9F3A-AFB243819083}"/>
              </a:ext>
            </a:extLst>
          </p:cNvPr>
          <p:cNvCxnSpPr>
            <a:cxnSpLocks/>
          </p:cNvCxnSpPr>
          <p:nvPr/>
        </p:nvCxnSpPr>
        <p:spPr>
          <a:xfrm flipV="1">
            <a:off x="3465664" y="4678773"/>
            <a:ext cx="4204671" cy="1930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stomShape 39">
            <a:extLst>
              <a:ext uri="{FF2B5EF4-FFF2-40B4-BE49-F238E27FC236}">
                <a16:creationId xmlns:a16="http://schemas.microsoft.com/office/drawing/2014/main" id="{D354F8EB-9B58-2942-9CA6-D3CA24137393}"/>
              </a:ext>
            </a:extLst>
          </p:cNvPr>
          <p:cNvSpPr/>
          <p:nvPr/>
        </p:nvSpPr>
        <p:spPr>
          <a:xfrm>
            <a:off x="7680067" y="4550689"/>
            <a:ext cx="178239" cy="15666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E41A7-6406-7F48-895E-2EE8A15F94FC}"/>
              </a:ext>
            </a:extLst>
          </p:cNvPr>
          <p:cNvSpPr txBox="1"/>
          <p:nvPr/>
        </p:nvSpPr>
        <p:spPr>
          <a:xfrm>
            <a:off x="263500" y="772594"/>
            <a:ext cx="1939070" cy="5909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A few French facts for you…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La </a:t>
            </a:r>
            <a:r>
              <a:rPr lang="en-US" dirty="0" err="1">
                <a:latin typeface="Comic Sans MS" panose="030F0902030302020204" pitchFamily="66" charset="0"/>
              </a:rPr>
              <a:t>Manche</a:t>
            </a:r>
            <a:r>
              <a:rPr lang="en-US" dirty="0">
                <a:latin typeface="Comic Sans MS" panose="030F0902030302020204" pitchFamily="66" charset="0"/>
              </a:rPr>
              <a:t> is the French name for </a:t>
            </a:r>
            <a:br>
              <a:rPr lang="en-US" dirty="0">
                <a:latin typeface="Comic Sans MS" panose="030F0902030302020204" pitchFamily="66" charset="0"/>
              </a:rPr>
            </a:br>
            <a:r>
              <a:rPr lang="en-US" dirty="0">
                <a:latin typeface="Comic Sans MS" panose="030F0902030302020204" pitchFamily="66" charset="0"/>
              </a:rPr>
              <a:t>the English Channel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Mont Blanc </a:t>
            </a:r>
            <a:br>
              <a:rPr lang="en-US" dirty="0">
                <a:latin typeface="Comic Sans MS" panose="030F0902030302020204" pitchFamily="66" charset="0"/>
              </a:rPr>
            </a:br>
            <a:r>
              <a:rPr lang="en-US" dirty="0">
                <a:latin typeface="Comic Sans MS" panose="030F0902030302020204" pitchFamily="66" charset="0"/>
              </a:rPr>
              <a:t>is in the Alps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Bordeaux is famous for making wine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The Pyrenees are on the border of France </a:t>
            </a:r>
            <a:br>
              <a:rPr lang="en-US" dirty="0">
                <a:latin typeface="Comic Sans MS" panose="030F0902030302020204" pitchFamily="66" charset="0"/>
              </a:rPr>
            </a:br>
            <a:r>
              <a:rPr lang="en-US" dirty="0">
                <a:latin typeface="Comic Sans MS" panose="030F0902030302020204" pitchFamily="66" charset="0"/>
              </a:rPr>
              <a:t>and Spain</a:t>
            </a:r>
          </a:p>
        </p:txBody>
      </p:sp>
    </p:spTree>
    <p:extLst>
      <p:ext uri="{BB962C8B-B14F-4D97-AF65-F5344CB8AC3E}">
        <p14:creationId xmlns:p14="http://schemas.microsoft.com/office/powerpoint/2010/main" val="27555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13915-429A-E842-A923-1C79FDCC2510}"/>
              </a:ext>
            </a:extLst>
          </p:cNvPr>
          <p:cNvSpPr txBox="1"/>
          <p:nvPr/>
        </p:nvSpPr>
        <p:spPr>
          <a:xfrm>
            <a:off x="1193800" y="1689100"/>
            <a:ext cx="9918700" cy="446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anose="030F0902030302020204" pitchFamily="66" charset="0"/>
              </a:rPr>
              <a:t>We are really looking forward to teaching you loads of new </a:t>
            </a:r>
            <a:br>
              <a:rPr lang="en-US" sz="2400" dirty="0">
                <a:latin typeface="Comic Sans MS" panose="030F0902030302020204" pitchFamily="66" charset="0"/>
              </a:rPr>
            </a:br>
            <a:r>
              <a:rPr lang="en-US" sz="2400" dirty="0">
                <a:latin typeface="Comic Sans MS" panose="030F0902030302020204" pitchFamily="66" charset="0"/>
              </a:rPr>
              <a:t>things about France at </a:t>
            </a:r>
            <a:r>
              <a:rPr lang="en-US" sz="2400" dirty="0" err="1">
                <a:latin typeface="Comic Sans MS" panose="030F0902030302020204" pitchFamily="66" charset="0"/>
              </a:rPr>
              <a:t>Hewens</a:t>
            </a:r>
            <a:r>
              <a:rPr lang="en-US" sz="2400" dirty="0">
                <a:latin typeface="Comic Sans MS" panose="030F0902030302020204" pitchFamily="66" charset="0"/>
              </a:rPr>
              <a:t> College in September, but before then we need you to do one little task please: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Comic Sans MS" panose="030F09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anose="030F0902030302020204" pitchFamily="66" charset="0"/>
              </a:rPr>
              <a:t>Can you </a:t>
            </a:r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make a list of 20 French words that we use all the time </a:t>
            </a:r>
            <a:b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in English</a:t>
            </a:r>
            <a:r>
              <a:rPr lang="en-US" sz="2400" dirty="0">
                <a:latin typeface="Comic Sans MS" panose="030F0902030302020204" pitchFamily="66" charset="0"/>
              </a:rPr>
              <a:t>? Remember ‘rendezvous’ from the quiz just now? Well, there are lots of others. So get your thinking caps on and bring </a:t>
            </a:r>
            <a:br>
              <a:rPr lang="en-US" sz="2400" dirty="0">
                <a:latin typeface="Comic Sans MS" panose="030F0902030302020204" pitchFamily="66" charset="0"/>
              </a:rPr>
            </a:br>
            <a:r>
              <a:rPr lang="en-US" sz="2400" dirty="0">
                <a:latin typeface="Comic Sans MS" panose="030F0902030302020204" pitchFamily="66" charset="0"/>
              </a:rPr>
              <a:t>your word list with you in September! </a:t>
            </a:r>
            <a:r>
              <a:rPr lang="en-US" sz="2400" dirty="0" err="1">
                <a:latin typeface="Comic Sans MS" panose="030F0902030302020204" pitchFamily="66" charset="0"/>
              </a:rPr>
              <a:t>À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bientôt</a:t>
            </a:r>
            <a:r>
              <a:rPr lang="en-US" sz="2400" dirty="0">
                <a:latin typeface="Comic Sans MS" panose="030F0902030302020204" pitchFamily="66" charset="0"/>
              </a:rPr>
              <a:t>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6FFFE-8F2B-564E-BA42-3822B6E493C0}"/>
              </a:ext>
            </a:extLst>
          </p:cNvPr>
          <p:cNvSpPr txBox="1"/>
          <p:nvPr/>
        </p:nvSpPr>
        <p:spPr>
          <a:xfrm>
            <a:off x="1562100" y="571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And finally…</a:t>
            </a:r>
          </a:p>
        </p:txBody>
      </p:sp>
    </p:spTree>
    <p:extLst>
      <p:ext uri="{BB962C8B-B14F-4D97-AF65-F5344CB8AC3E}">
        <p14:creationId xmlns:p14="http://schemas.microsoft.com/office/powerpoint/2010/main" val="100535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4FAC2-B56B-8547-95A6-E85E567D9001}"/>
              </a:ext>
            </a:extLst>
          </p:cNvPr>
          <p:cNvSpPr txBox="1"/>
          <p:nvPr/>
        </p:nvSpPr>
        <p:spPr>
          <a:xfrm>
            <a:off x="593122" y="444844"/>
            <a:ext cx="1098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Comic Sans MS" panose="030F0902030302020204" pitchFamily="66" charset="0"/>
              </a:rPr>
              <a:t>Aujourd’hui</a:t>
            </a:r>
            <a:r>
              <a:rPr lang="en-US" sz="4400" dirty="0">
                <a:latin typeface="Comic Sans MS" panose="030F0902030302020204" pitchFamily="66" charset="0"/>
              </a:rPr>
              <a:t> nous </a:t>
            </a:r>
            <a:r>
              <a:rPr lang="en-US" sz="4400" dirty="0" err="1">
                <a:latin typeface="Comic Sans MS" panose="030F0902030302020204" pitchFamily="66" charset="0"/>
              </a:rPr>
              <a:t>allons</a:t>
            </a:r>
            <a:r>
              <a:rPr lang="en-US" sz="4400" dirty="0">
                <a:latin typeface="Comic Sans MS" panose="030F0902030302020204" pitchFamily="66" charset="0"/>
              </a:rPr>
              <a:t> </a:t>
            </a:r>
            <a:r>
              <a:rPr lang="en-US" sz="4400" dirty="0" err="1">
                <a:latin typeface="Comic Sans MS" panose="030F0902030302020204" pitchFamily="66" charset="0"/>
              </a:rPr>
              <a:t>visiter</a:t>
            </a:r>
            <a:r>
              <a:rPr lang="en-US" sz="4400" dirty="0">
                <a:latin typeface="Comic Sans MS" panose="030F0902030302020204" pitchFamily="66" charset="0"/>
              </a:rPr>
              <a:t> la France…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4D496-D14E-494A-BFEE-CBBA446552E7}"/>
              </a:ext>
            </a:extLst>
          </p:cNvPr>
          <p:cNvSpPr txBox="1"/>
          <p:nvPr/>
        </p:nvSpPr>
        <p:spPr>
          <a:xfrm>
            <a:off x="1295399" y="5643715"/>
            <a:ext cx="960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Comic Sans MS" panose="030F0902030302020204" pitchFamily="66" charset="0"/>
              </a:rPr>
              <a:t>Today we are going to visit France…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17288-5639-C44F-BD44-7D17E1E0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08150"/>
            <a:ext cx="6096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8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090AD0-6834-DE4E-B906-0836F9ED61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8" y="1671341"/>
            <a:ext cx="7122603" cy="3589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BFF828-8F81-CB45-A5B3-6DCCD71B4F91}"/>
              </a:ext>
            </a:extLst>
          </p:cNvPr>
          <p:cNvSpPr txBox="1"/>
          <p:nvPr/>
        </p:nvSpPr>
        <p:spPr>
          <a:xfrm>
            <a:off x="295709" y="234890"/>
            <a:ext cx="712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What is the fastest way to travel from London to France?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6085F-FF91-184B-B1DE-5E24A05FDE46}"/>
              </a:ext>
            </a:extLst>
          </p:cNvPr>
          <p:cNvSpPr txBox="1"/>
          <p:nvPr/>
        </p:nvSpPr>
        <p:spPr>
          <a:xfrm>
            <a:off x="7672245" y="275106"/>
            <a:ext cx="4176584" cy="5047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Eurostar in numbers</a:t>
            </a:r>
          </a:p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135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Journey time from London </a:t>
            </a:r>
            <a:br>
              <a:rPr lang="en-US" sz="2000" dirty="0">
                <a:latin typeface="Comic Sans MS" panose="030F0902030302020204" pitchFamily="66" charset="0"/>
              </a:rPr>
            </a:br>
            <a:r>
              <a:rPr lang="en-US" sz="2000" dirty="0">
                <a:latin typeface="Comic Sans MS" panose="030F0902030302020204" pitchFamily="66" charset="0"/>
              </a:rPr>
              <a:t>to Paris in minutes</a:t>
            </a:r>
          </a:p>
          <a:p>
            <a:pPr algn="ctr"/>
            <a:endParaRPr lang="en-US" sz="2000" dirty="0">
              <a:latin typeface="Comic Sans MS" panose="030F0902030302020204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80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Length of each Eurostar </a:t>
            </a:r>
            <a:br>
              <a:rPr lang="en-US" sz="2000" dirty="0">
                <a:latin typeface="Comic Sans MS" panose="030F0902030302020204" pitchFamily="66" charset="0"/>
              </a:rPr>
            </a:br>
            <a:r>
              <a:rPr lang="en-US" sz="2000" dirty="0">
                <a:latin typeface="Comic Sans MS" panose="030F0902030302020204" pitchFamily="66" charset="0"/>
              </a:rPr>
              <a:t>train in </a:t>
            </a:r>
            <a:r>
              <a:rPr lang="en-US" sz="2000" dirty="0" err="1">
                <a:latin typeface="Comic Sans MS" panose="030F0902030302020204" pitchFamily="66" charset="0"/>
              </a:rPr>
              <a:t>metres</a:t>
            </a:r>
            <a:endParaRPr lang="en-US" sz="2000" dirty="0">
              <a:latin typeface="Comic Sans MS" panose="030F0902030302020204" pitchFamily="66" charset="0"/>
            </a:endParaRPr>
          </a:p>
          <a:p>
            <a:pPr algn="ctr"/>
            <a:endParaRPr lang="en-US" sz="2000" dirty="0">
              <a:latin typeface="Comic Sans MS" panose="030F0902030302020204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208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The train’s record speed in mph</a:t>
            </a:r>
          </a:p>
          <a:p>
            <a:pPr algn="ctr"/>
            <a:endParaRPr lang="en-US" sz="2000" dirty="0">
              <a:latin typeface="Comic Sans MS" panose="030F0902030302020204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890,000 </a:t>
            </a:r>
          </a:p>
          <a:p>
            <a:pPr algn="ctr"/>
            <a:r>
              <a:rPr lang="en-US" sz="2000" dirty="0">
                <a:latin typeface="Comic Sans MS" panose="030F0902030302020204" pitchFamily="66" charset="0"/>
              </a:rPr>
              <a:t>Number of croissants and pastries served each year!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B3E5A-F51B-8A4B-98FF-97AA3AC49B42}"/>
              </a:ext>
            </a:extLst>
          </p:cNvPr>
          <p:cNvSpPr txBox="1"/>
          <p:nvPr/>
        </p:nvSpPr>
        <p:spPr>
          <a:xfrm>
            <a:off x="295707" y="5665403"/>
            <a:ext cx="712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OK, Year 6, it’s nearly time to pack your passport and suitcase and </a:t>
            </a:r>
            <a:r>
              <a:rPr lang="en-US" sz="2400">
                <a:solidFill>
                  <a:srgbClr val="FF0000"/>
                </a:solidFill>
                <a:latin typeface="Comic Sans MS" panose="030F0902030302020204" pitchFamily="66" charset="0"/>
              </a:rPr>
              <a:t>head to </a:t>
            </a:r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Paris…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85E87A-8EE5-4D40-926F-6FD168176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27320" y="5484458"/>
            <a:ext cx="1469016" cy="1316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861818-D160-ED48-B749-B01A126589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48" y="5455478"/>
            <a:ext cx="1362657" cy="12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DDA20-1E83-624B-8817-38D0688BE17D}"/>
              </a:ext>
            </a:extLst>
          </p:cNvPr>
          <p:cNvSpPr txBox="1"/>
          <p:nvPr/>
        </p:nvSpPr>
        <p:spPr>
          <a:xfrm>
            <a:off x="1498463" y="270076"/>
            <a:ext cx="9236026" cy="2876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0000"/>
                </a:solidFill>
                <a:latin typeface="Comic Sans MS" panose="030F0902030302020204" pitchFamily="66" charset="0"/>
                <a:ea typeface="+mj-ea"/>
                <a:cs typeface="+mj-cs"/>
              </a:rPr>
              <a:t>But first let’s see how much you know about France already with this quick-fire quiz!</a:t>
            </a:r>
            <a:endParaRPr lang="en-US" sz="2800" kern="1200" dirty="0">
              <a:solidFill>
                <a:srgbClr val="FF0000"/>
              </a:solidFill>
              <a:latin typeface="Comic Sans MS" panose="030F0902030302020204" pitchFamily="66" charset="0"/>
              <a:ea typeface="+mj-ea"/>
              <a:cs typeface="+mj-cs"/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Comic Sans MS" panose="030F0902030302020204" pitchFamily="66" charset="0"/>
                <a:ea typeface="+mj-ea"/>
                <a:cs typeface="+mj-cs"/>
              </a:rPr>
              <a:t>Just click on the number to reveal each question</a:t>
            </a:r>
            <a:endParaRPr lang="en-US" sz="2800" kern="12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8ACD9-D127-B745-9CF0-BFABA2A1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26" y="3536222"/>
            <a:ext cx="8166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69B8152-1644-9746-8607-C41C3FC7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1. What is the capital of France?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6282E883-D5C7-6241-9F9B-EDA86258D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205" y="2717205"/>
            <a:ext cx="4053545" cy="3563159"/>
          </a:xfrm>
        </p:spPr>
        <p:txBody>
          <a:bodyPr>
            <a:normAutofit lnSpcReduction="10000"/>
          </a:bodyPr>
          <a:lstStyle/>
          <a:p>
            <a:pPr marL="914400" indent="-91440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Lyon</a:t>
            </a:r>
          </a:p>
          <a:p>
            <a:pPr marL="914400" indent="-91440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Paris</a:t>
            </a:r>
          </a:p>
          <a:p>
            <a:pPr marL="914400" indent="-91440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Berlin</a:t>
            </a:r>
          </a:p>
          <a:p>
            <a:pPr marL="914400" indent="-91440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Madrid</a:t>
            </a:r>
          </a:p>
        </p:txBody>
      </p:sp>
      <p:pic>
        <p:nvPicPr>
          <p:cNvPr id="12" name="Picture 4" descr="C:\Program Files\Microsoft Office\MEDIA\CAGCAT10\j0157763.wmf">
            <a:extLst>
              <a:ext uri="{FF2B5EF4-FFF2-40B4-BE49-F238E27FC236}">
                <a16:creationId xmlns:a16="http://schemas.microsoft.com/office/drawing/2014/main" id="{AA11353D-DCFC-064F-A2C0-EBBFF801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254" y="2717205"/>
            <a:ext cx="3567517" cy="36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B7BA4-A8A0-3147-8200-8B27C9222CD1}"/>
              </a:ext>
            </a:extLst>
          </p:cNvPr>
          <p:cNvSpPr txBox="1"/>
          <p:nvPr/>
        </p:nvSpPr>
        <p:spPr>
          <a:xfrm>
            <a:off x="1680520" y="3609098"/>
            <a:ext cx="2965621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8E8B7A-7843-684C-B67E-3DD54EDD7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923C6-50B1-F148-ABE9-708B349C118A}"/>
              </a:ext>
            </a:extLst>
          </p:cNvPr>
          <p:cNvSpPr/>
          <p:nvPr/>
        </p:nvSpPr>
        <p:spPr>
          <a:xfrm>
            <a:off x="5203778" y="1638258"/>
            <a:ext cx="1784463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Un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89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FF989FA-4555-9E4C-99EC-58619307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2. What is the currency of France?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E664D9B-9B39-1348-B024-3A22B270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539" y="2648758"/>
            <a:ext cx="4053545" cy="3563159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Dollar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Sterling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Franc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Euro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DE3EEE49-454A-A04E-9151-206324C6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1537" y="3113759"/>
            <a:ext cx="4094016" cy="26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8BB9A1-CE6C-4C49-9A3F-79DD26656F65}"/>
              </a:ext>
            </a:extLst>
          </p:cNvPr>
          <p:cNvSpPr txBox="1"/>
          <p:nvPr/>
        </p:nvSpPr>
        <p:spPr>
          <a:xfrm>
            <a:off x="1528120" y="5309874"/>
            <a:ext cx="2965621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13D3C-BE2F-F449-BA18-F7F41C909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E631F6-7799-AE46-9796-54FE33E15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53B5CC-1E72-F144-971B-06B99416E0BD}"/>
              </a:ext>
            </a:extLst>
          </p:cNvPr>
          <p:cNvSpPr/>
          <p:nvPr/>
        </p:nvSpPr>
        <p:spPr>
          <a:xfrm>
            <a:off x="4629102" y="1638258"/>
            <a:ext cx="2933816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Deux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02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28C7-E694-0F49-8371-174BDCCB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dirty="0">
                <a:latin typeface="Comic Sans MS" panose="030F0902030302020204" pitchFamily="66" charset="0"/>
              </a:rPr>
              <a:t>3. What’s the highest mountain in France?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CD91E03-4E66-764E-9E99-2958174E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033" y="2872354"/>
            <a:ext cx="4673988" cy="3563159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Mont Blanc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Matterhorn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Kilimanjaro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Mount Olympus</a:t>
            </a:r>
          </a:p>
        </p:txBody>
      </p:sp>
      <p:pic>
        <p:nvPicPr>
          <p:cNvPr id="5124" name="Picture 2" descr="C:\Users\Kate\Pictures\Microsoft Clip Organizer\tr00346_.wmf">
            <a:extLst>
              <a:ext uri="{FF2B5EF4-FFF2-40B4-BE49-F238E27FC236}">
                <a16:creationId xmlns:a16="http://schemas.microsoft.com/office/drawing/2014/main" id="{0D398BC1-B04D-A14D-9D40-861E8489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4732" y="2938604"/>
            <a:ext cx="4298471" cy="27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0C664B-A199-3047-B9CE-C59279152385}"/>
              </a:ext>
            </a:extLst>
          </p:cNvPr>
          <p:cNvSpPr txBox="1"/>
          <p:nvPr/>
        </p:nvSpPr>
        <p:spPr>
          <a:xfrm>
            <a:off x="1529032" y="2872354"/>
            <a:ext cx="3584835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87D20-0ACC-A54D-A49D-9427C0EFF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063527-C16A-374B-86A9-4AD5CEA9882B}"/>
              </a:ext>
            </a:extLst>
          </p:cNvPr>
          <p:cNvSpPr/>
          <p:nvPr/>
        </p:nvSpPr>
        <p:spPr>
          <a:xfrm>
            <a:off x="4591432" y="1638258"/>
            <a:ext cx="3009157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Trois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55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F11B-463F-8845-BD39-FF703076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000" dirty="0">
                <a:latin typeface="Comic Sans MS" panose="030F0902030302020204" pitchFamily="66" charset="0"/>
              </a:rPr>
              <a:t>4. What’s the longest river in France?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3E64F60-16D3-7340-9EAD-E7E8620F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171" y="2381252"/>
            <a:ext cx="4053545" cy="3563159"/>
          </a:xfrm>
        </p:spPr>
        <p:txBody>
          <a:bodyPr>
            <a:noAutofit/>
          </a:bodyPr>
          <a:lstStyle/>
          <a:p>
            <a:pPr marL="742950" indent="-742950">
              <a:lnSpc>
                <a:spcPct val="17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Rhine</a:t>
            </a:r>
          </a:p>
          <a:p>
            <a:pPr marL="742950" indent="-742950">
              <a:lnSpc>
                <a:spcPct val="17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Seine</a:t>
            </a:r>
          </a:p>
          <a:p>
            <a:pPr marL="742950" indent="-742950">
              <a:lnSpc>
                <a:spcPct val="17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Loire</a:t>
            </a:r>
          </a:p>
          <a:p>
            <a:pPr marL="742950" indent="-742950">
              <a:lnSpc>
                <a:spcPct val="170000"/>
              </a:lnSpc>
              <a:buFont typeface="Arial" panose="020B0604020202020204" pitchFamily="34" charset="0"/>
              <a:buAutoNum type="alphaLcPeriod"/>
            </a:pPr>
            <a:r>
              <a:rPr lang="en-GB" altLang="en-US" sz="3600" dirty="0">
                <a:latin typeface="Comic Sans MS" panose="030F0902030302020204" pitchFamily="66" charset="0"/>
              </a:rPr>
              <a:t>Thames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655B1B2-2D92-A64E-A755-93641450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2565" y="2492376"/>
            <a:ext cx="4335057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866CE7-B0D6-7847-A556-4BF279693DBC}"/>
              </a:ext>
            </a:extLst>
          </p:cNvPr>
          <p:cNvSpPr txBox="1"/>
          <p:nvPr/>
        </p:nvSpPr>
        <p:spPr>
          <a:xfrm>
            <a:off x="1324920" y="4642032"/>
            <a:ext cx="2965621" cy="902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3AC9B-171D-3A48-BC69-D6C65B25F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2F5498-981F-964A-975F-67029E2CAB60}"/>
              </a:ext>
            </a:extLst>
          </p:cNvPr>
          <p:cNvSpPr/>
          <p:nvPr/>
        </p:nvSpPr>
        <p:spPr>
          <a:xfrm>
            <a:off x="4213294" y="1638258"/>
            <a:ext cx="3990196" cy="358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Quatre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8000" dirty="0">
                <a:latin typeface="Comic Sans MS" panose="030F09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1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687</Words>
  <Application>Microsoft Macintosh PowerPoint</Application>
  <PresentationFormat>Widescreen</PresentationFormat>
  <Paragraphs>159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What is the capital of France?</vt:lpstr>
      <vt:lpstr>2. What is the currency of France?</vt:lpstr>
      <vt:lpstr>3. What’s the highest mountain in France?</vt:lpstr>
      <vt:lpstr>4. What’s the longest river in France?</vt:lpstr>
      <vt:lpstr>5. What food is France famous for?</vt:lpstr>
      <vt:lpstr>6. What drink is France famous for?</vt:lpstr>
      <vt:lpstr>7. Which of these is a famous Paris landmark?</vt:lpstr>
      <vt:lpstr>8. Which Disney film was set in France?</vt:lpstr>
      <vt:lpstr>9. What colours are on the French flag?</vt:lpstr>
      <vt:lpstr>10. Which of these words we use in English comes from French?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Earle</dc:creator>
  <cp:lastModifiedBy>Paaris Kazmi</cp:lastModifiedBy>
  <cp:revision>44</cp:revision>
  <dcterms:created xsi:type="dcterms:W3CDTF">2020-06-16T14:52:44Z</dcterms:created>
  <dcterms:modified xsi:type="dcterms:W3CDTF">2020-07-02T14:35:23Z</dcterms:modified>
</cp:coreProperties>
</file>